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14"/>
  </p:notesMasterIdLst>
  <p:handoutMasterIdLst>
    <p:handoutMasterId r:id="rId15"/>
  </p:handoutMasterIdLst>
  <p:sldIdLst>
    <p:sldId id="359" r:id="rId2"/>
    <p:sldId id="361" r:id="rId3"/>
    <p:sldId id="371" r:id="rId4"/>
    <p:sldId id="379" r:id="rId5"/>
    <p:sldId id="380" r:id="rId6"/>
    <p:sldId id="372" r:id="rId7"/>
    <p:sldId id="373" r:id="rId8"/>
    <p:sldId id="376" r:id="rId9"/>
    <p:sldId id="381" r:id="rId10"/>
    <p:sldId id="382" r:id="rId11"/>
    <p:sldId id="383" r:id="rId12"/>
    <p:sldId id="369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E0000"/>
    <a:srgbClr val="C00000"/>
    <a:srgbClr val="A5ACB0"/>
    <a:srgbClr val="D3DAD5"/>
    <a:srgbClr val="7A909E"/>
    <a:srgbClr val="84B3A3"/>
    <a:srgbClr val="446E60"/>
    <a:srgbClr val="33719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6" autoAdjust="0"/>
    <p:restoredTop sz="96619" autoAdjust="0"/>
  </p:normalViewPr>
  <p:slideViewPr>
    <p:cSldViewPr snapToGrid="0">
      <p:cViewPr varScale="1">
        <p:scale>
          <a:sx n="112" d="100"/>
          <a:sy n="112" d="100"/>
        </p:scale>
        <p:origin x="-1584" y="-90"/>
      </p:cViewPr>
      <p:guideLst>
        <p:guide orient="horz" pos="993"/>
        <p:guide orient="horz" pos="3605"/>
        <p:guide orient="horz" pos="2144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344" y="7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January 22, 2014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6538" y="6397625"/>
            <a:ext cx="2396595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3565-02EE-4B04-9736-DE259F8996F6}" type="slidenum">
              <a:rPr lang="en-US"/>
              <a:pPr>
                <a:defRPr/>
              </a:pPr>
              <a:t>‹#›</a:t>
            </a:fld>
            <a:endParaRPr lang="en-US" dirty="0">
              <a:latin typeface="Arial MT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7535535"/>
      </p:ext>
    </p:extLst>
  </p:cSld>
  <p:clrMapOvr>
    <a:masterClrMapping/>
  </p:clrMapOvr>
  <p:transition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3759428"/>
      </p:ext>
    </p:extLst>
  </p:cSld>
  <p:clrMapOvr>
    <a:masterClrMapping/>
  </p:clrMapOvr>
  <p:transition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bg>
      <p:bgPr>
        <a:gradFill flip="none" rotWithShape="1">
          <a:gsLst>
            <a:gs pos="0">
              <a:srgbClr val="AEB6BC"/>
            </a:gs>
            <a:gs pos="10000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09010077"/>
      </p:ext>
    </p:extLst>
  </p:cSld>
  <p:clrMapOvr>
    <a:masterClrMapping/>
  </p:clrMapOvr>
  <p:transition>
    <p:wipe dir="r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70019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1880446089"/>
      </p:ext>
    </p:extLst>
  </p:cSld>
  <p:clrMapOvr>
    <a:masterClrMapping/>
  </p:clrMapOvr>
  <p:transition>
    <p:wipe dir="r"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eaLnBrk="0" hangingPunct="0"/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4" r:id="rId9"/>
    <p:sldLayoutId id="2147484227" r:id="rId10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Arial" pitchFamily="34" charset="0"/>
                <a:cs typeface="Arial" pitchFamily="34" charset="0"/>
              </a:rPr>
              <a:t>FortiExtender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Product Overview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Is there any requirement to console or access directly into FortiExtender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The </a:t>
            </a:r>
            <a:r>
              <a:rPr lang="en-US" sz="2000" smtClean="0"/>
              <a:t>FortiExtender </a:t>
            </a:r>
            <a:r>
              <a:rPr lang="en-US" sz="2000" dirty="0"/>
              <a:t>automatically discovers </a:t>
            </a:r>
            <a:r>
              <a:rPr lang="en-US" sz="2000" dirty="0" smtClean="0"/>
              <a:t>a FortiGate </a:t>
            </a:r>
            <a:r>
              <a:rPr lang="en-US" sz="2000" dirty="0"/>
              <a:t>using </a:t>
            </a:r>
            <a:r>
              <a:rPr lang="en-US" sz="2000" dirty="0" smtClean="0"/>
              <a:t>CAPWAP </a:t>
            </a:r>
            <a:r>
              <a:rPr lang="en-US" sz="2000" dirty="0"/>
              <a:t>protocol much in same way a F</a:t>
            </a:r>
            <a:r>
              <a:rPr lang="en-US" sz="2000" dirty="0" smtClean="0"/>
              <a:t>ortiAP </a:t>
            </a:r>
            <a:r>
              <a:rPr lang="en-US" sz="2000" dirty="0"/>
              <a:t>automatically discovers </a:t>
            </a:r>
            <a:r>
              <a:rPr lang="en-US" sz="2000" dirty="0" smtClean="0"/>
              <a:t>FortiGate</a:t>
            </a:r>
            <a:r>
              <a:rPr lang="en-US" sz="2000" dirty="0"/>
              <a:t>. There is no need to manage or configure the </a:t>
            </a:r>
            <a:r>
              <a:rPr lang="en-US" sz="2000" dirty="0" err="1" smtClean="0"/>
              <a:t>FortiExtender</a:t>
            </a:r>
            <a:r>
              <a:rPr lang="en-US" sz="2000" dirty="0" smtClean="0"/>
              <a:t> </a:t>
            </a:r>
            <a:r>
              <a:rPr lang="en-US" sz="2000" dirty="0"/>
              <a:t>via </a:t>
            </a:r>
            <a:r>
              <a:rPr lang="en-US" sz="2000" dirty="0" smtClean="0"/>
              <a:t>its </a:t>
            </a:r>
            <a:r>
              <a:rPr lang="en-US" sz="2000" dirty="0"/>
              <a:t>console port.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How are they powered?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FortiExtender-100B model can only be powered via PoE. The injector and injector power supply are included with the product.  </a:t>
            </a:r>
          </a:p>
        </p:txBody>
      </p:sp>
    </p:spTree>
    <p:extLst>
      <p:ext uri="{BB962C8B-B14F-4D97-AF65-F5344CB8AC3E}">
        <p14:creationId xmlns="" xmlns:p14="http://schemas.microsoft.com/office/powerpoint/2010/main" val="33689215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Are there other accessories that is included?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Pole mount kit is included.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How does one qualify a new modem that is not </a:t>
            </a:r>
            <a:r>
              <a:rPr lang="en-US" b="1" dirty="0" smtClean="0">
                <a:solidFill>
                  <a:srgbClr val="C00000"/>
                </a:solidFill>
              </a:rPr>
              <a:t>listed?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2000" dirty="0" smtClean="0"/>
              <a:t>Identify the latest supported modems via FortiOS release notes.</a:t>
            </a:r>
          </a:p>
          <a:p>
            <a:r>
              <a:rPr lang="en-US" sz="2000" dirty="0" smtClean="0"/>
              <a:t>Only </a:t>
            </a:r>
            <a:r>
              <a:rPr lang="en-US" sz="2000" dirty="0"/>
              <a:t>contemporary modems </a:t>
            </a:r>
            <a:r>
              <a:rPr lang="en-US" sz="2000" dirty="0" smtClean="0"/>
              <a:t>are </a:t>
            </a:r>
            <a:r>
              <a:rPr lang="en-US" sz="2000" dirty="0"/>
              <a:t>supported. </a:t>
            </a:r>
            <a:r>
              <a:rPr lang="en-US" sz="2000" dirty="0" smtClean="0"/>
              <a:t>Many older </a:t>
            </a:r>
            <a:r>
              <a:rPr lang="en-US" sz="2000" dirty="0"/>
              <a:t>modems have gone EOL by </a:t>
            </a:r>
            <a:r>
              <a:rPr lang="en-US" sz="2000" dirty="0" smtClean="0"/>
              <a:t>manufacturers and will not necessarily be supported by default.</a:t>
            </a:r>
          </a:p>
          <a:p>
            <a:r>
              <a:rPr lang="en-US" sz="2000" dirty="0" smtClean="0"/>
              <a:t>Additional </a:t>
            </a:r>
            <a:r>
              <a:rPr lang="en-US" sz="2000" dirty="0"/>
              <a:t>modem support </a:t>
            </a:r>
            <a:r>
              <a:rPr lang="en-US" sz="2000" dirty="0" smtClean="0"/>
              <a:t>can be requested via </a:t>
            </a:r>
            <a:r>
              <a:rPr lang="en-US" sz="2000" dirty="0"/>
              <a:t>established feature request process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Are external antennas supported?</a:t>
            </a:r>
          </a:p>
          <a:p>
            <a:pPr lvl="0"/>
            <a:r>
              <a:rPr lang="en-US" sz="2000" dirty="0" smtClean="0"/>
              <a:t>Yes, there is some room to house small antennas. If it’s to large, there’s provision to extend it to another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party chassis.</a:t>
            </a:r>
            <a:endParaRPr lang="en-US" sz="2000" dirty="0"/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71576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3124200"/>
            <a:ext cx="7162800" cy="2822045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en-US" sz="5400" b="1" kern="1200" dirty="0" smtClean="0">
                <a:latin typeface="Arial" pitchFamily="-84" charset="0"/>
                <a:ea typeface="ＭＳ Ｐゴシック" pitchFamily="34" charset="-128"/>
                <a:cs typeface="+mn-cs"/>
              </a:rPr>
              <a:t>Q &amp; A</a:t>
            </a:r>
            <a:endParaRPr lang="en-US" sz="5400" b="1" kern="1200" dirty="0">
              <a:latin typeface="Arial" pitchFamily="-84" charset="0"/>
              <a:ea typeface="ＭＳ Ｐゴシック" pitchFamily="34" charset="-128"/>
              <a:cs typeface="+mn-cs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8000"/>
            <a:ext cx="1116541" cy="1116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92194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1861905"/>
          </a:xfrm>
        </p:spPr>
        <p:txBody>
          <a:bodyPr/>
          <a:lstStyle/>
          <a:p>
            <a:r>
              <a:rPr lang="en-US" dirty="0" err="1" smtClean="0"/>
              <a:t>FortiGates</a:t>
            </a:r>
            <a:r>
              <a:rPr lang="en-US" dirty="0" smtClean="0"/>
              <a:t> have previously relied on USB modem or embedded modems for 3G/4G Wireless WAN connectivity</a:t>
            </a:r>
          </a:p>
          <a:p>
            <a:r>
              <a:rPr lang="en-US" dirty="0" smtClean="0"/>
              <a:t>The FortiGate is usually located in back office or wiring closets</a:t>
            </a:r>
          </a:p>
          <a:p>
            <a:r>
              <a:rPr lang="en-US" dirty="0" smtClean="0"/>
              <a:t>This is not well located for optimal 3G/4G reception</a:t>
            </a:r>
          </a:p>
          <a:p>
            <a:endParaRPr lang="en-US" dirty="0"/>
          </a:p>
        </p:txBody>
      </p:sp>
      <p:pic>
        <p:nvPicPr>
          <p:cNvPr id="6" name="Picture 5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7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9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alphaModFix amt="48000"/>
          </a:blip>
          <a:stretch>
            <a:fillRect/>
          </a:stretch>
        </p:blipFill>
        <p:spPr>
          <a:xfrm rot="11889177">
            <a:off x="6688606" y="3989334"/>
            <a:ext cx="772668" cy="12740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53329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FortiExtender</a:t>
            </a:r>
            <a:r>
              <a:rPr lang="en-US" dirty="0" smtClean="0"/>
              <a:t> 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129394" cy="4372777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FortiExtender</a:t>
            </a:r>
          </a:p>
          <a:p>
            <a:r>
              <a:rPr lang="en-US" dirty="0" smtClean="0"/>
              <a:t>Extend 3G/4G modem with external device</a:t>
            </a:r>
          </a:p>
          <a:p>
            <a:pPr lvl="1"/>
            <a:r>
              <a:rPr lang="en-US" dirty="0" smtClean="0"/>
              <a:t>Allow optimal </a:t>
            </a:r>
            <a:r>
              <a:rPr lang="en-US" dirty="0"/>
              <a:t>placement </a:t>
            </a:r>
            <a:r>
              <a:rPr lang="en-US" dirty="0" smtClean="0"/>
              <a:t>to </a:t>
            </a:r>
            <a:r>
              <a:rPr lang="en-US" dirty="0"/>
              <a:t>increase signal to noise </a:t>
            </a:r>
            <a:r>
              <a:rPr lang="en-US" dirty="0" smtClean="0"/>
              <a:t>ratio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Near a window or outdoors.</a:t>
            </a:r>
          </a:p>
          <a:p>
            <a:r>
              <a:rPr lang="en-US" dirty="0" smtClean="0"/>
              <a:t>Managed and configured by FortiGate</a:t>
            </a:r>
          </a:p>
          <a:p>
            <a:pPr lvl="1"/>
            <a:r>
              <a:rPr lang="en-US" dirty="0" smtClean="0"/>
              <a:t>As primary WAN connection </a:t>
            </a:r>
          </a:p>
          <a:p>
            <a:pPr lvl="1"/>
            <a:r>
              <a:rPr lang="en-US" dirty="0" smtClean="0"/>
              <a:t>As failover WAN connection for </a:t>
            </a:r>
            <a:br>
              <a:rPr lang="en-US" dirty="0" smtClean="0"/>
            </a:br>
            <a:r>
              <a:rPr lang="en-US" dirty="0" smtClean="0"/>
              <a:t>redundancy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Connected to FortiGate via Power over Ethernet </a:t>
            </a:r>
            <a:r>
              <a:rPr lang="en-US" dirty="0"/>
              <a:t>(</a:t>
            </a:r>
            <a:r>
              <a:rPr lang="en-US" dirty="0" err="1"/>
              <a:t>PoE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7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 bwMode="auto">
          <a:xfrm>
            <a:off x="5719705" y="3995797"/>
            <a:ext cx="1843852" cy="601787"/>
          </a:xfrm>
          <a:custGeom>
            <a:avLst/>
            <a:gdLst>
              <a:gd name="connsiteX0" fmla="*/ 1542815 w 1542815"/>
              <a:gd name="connsiteY0" fmla="*/ 498592 h 498592"/>
              <a:gd name="connsiteX1" fmla="*/ 837259 w 1542815"/>
              <a:gd name="connsiteY1" fmla="*/ 65852 h 498592"/>
              <a:gd name="connsiteX2" fmla="*/ 0 w 1542815"/>
              <a:gd name="connsiteY2" fmla="*/ 103481 h 49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2815" h="498592">
                <a:moveTo>
                  <a:pt x="1542815" y="498592"/>
                </a:moveTo>
                <a:cubicBezTo>
                  <a:pt x="1318605" y="315148"/>
                  <a:pt x="1094395" y="131704"/>
                  <a:pt x="837259" y="65852"/>
                </a:cubicBezTo>
                <a:cubicBezTo>
                  <a:pt x="580123" y="0"/>
                  <a:pt x="0" y="103481"/>
                  <a:pt x="0" y="10348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2" descr="Small-Appliance_Lt-s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3995797"/>
            <a:ext cx="424803" cy="26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alphaModFix amt="48000"/>
          </a:blip>
          <a:stretch>
            <a:fillRect/>
          </a:stretch>
        </p:blipFill>
        <p:spPr>
          <a:xfrm rot="11889177">
            <a:off x="4724338" y="3379733"/>
            <a:ext cx="772668" cy="12740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06436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198" y="1269470"/>
            <a:ext cx="7001936" cy="4372777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Ethernet connection</a:t>
            </a:r>
          </a:p>
          <a:p>
            <a:r>
              <a:rPr lang="en-US" dirty="0" smtClean="0"/>
              <a:t>CAPWAP tunnel created </a:t>
            </a:r>
            <a:r>
              <a:rPr lang="en-US" dirty="0"/>
              <a:t>between </a:t>
            </a:r>
            <a:r>
              <a:rPr lang="en-US" dirty="0" smtClean="0"/>
              <a:t>FortiGate and </a:t>
            </a:r>
            <a:r>
              <a:rPr lang="en-US" dirty="0"/>
              <a:t>FortiExtender for all </a:t>
            </a:r>
            <a:r>
              <a:rPr lang="en-US" dirty="0" smtClean="0"/>
              <a:t>control and </a:t>
            </a:r>
            <a:r>
              <a:rPr lang="en-US" dirty="0"/>
              <a:t>data </a:t>
            </a:r>
            <a:r>
              <a:rPr lang="en-US" dirty="0" smtClean="0"/>
              <a:t>traffic</a:t>
            </a:r>
          </a:p>
          <a:p>
            <a:r>
              <a:rPr lang="en-US" dirty="0" err="1" smtClean="0"/>
              <a:t>FortiExtender</a:t>
            </a:r>
            <a:r>
              <a:rPr lang="en-US" dirty="0" smtClean="0"/>
              <a:t> appears</a:t>
            </a:r>
            <a:br>
              <a:rPr lang="en-US" dirty="0" smtClean="0"/>
            </a:br>
            <a:r>
              <a:rPr lang="en-US" dirty="0" smtClean="0"/>
              <a:t>as a WWAN (not modem) port in </a:t>
            </a:r>
            <a:r>
              <a:rPr lang="en-US" dirty="0" err="1" smtClean="0"/>
              <a:t>FortiOS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PoE</a:t>
            </a:r>
            <a:r>
              <a:rPr lang="en-US" dirty="0" smtClean="0"/>
              <a:t> is required on some models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511349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516472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633347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7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552300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 bwMode="auto">
          <a:xfrm>
            <a:off x="5719705" y="3995797"/>
            <a:ext cx="1843852" cy="601787"/>
          </a:xfrm>
          <a:custGeom>
            <a:avLst/>
            <a:gdLst>
              <a:gd name="connsiteX0" fmla="*/ 1542815 w 1542815"/>
              <a:gd name="connsiteY0" fmla="*/ 498592 h 498592"/>
              <a:gd name="connsiteX1" fmla="*/ 837259 w 1542815"/>
              <a:gd name="connsiteY1" fmla="*/ 65852 h 498592"/>
              <a:gd name="connsiteX2" fmla="*/ 0 w 1542815"/>
              <a:gd name="connsiteY2" fmla="*/ 103481 h 49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2815" h="498592">
                <a:moveTo>
                  <a:pt x="1542815" y="498592"/>
                </a:moveTo>
                <a:cubicBezTo>
                  <a:pt x="1318605" y="315148"/>
                  <a:pt x="1094395" y="131704"/>
                  <a:pt x="837259" y="65852"/>
                </a:cubicBezTo>
                <a:cubicBezTo>
                  <a:pt x="580123" y="0"/>
                  <a:pt x="0" y="103481"/>
                  <a:pt x="0" y="10348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2" descr="Small-Appliance_Lt-s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3995797"/>
            <a:ext cx="424803" cy="26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alphaModFix amt="48000"/>
          </a:blip>
          <a:stretch>
            <a:fillRect/>
          </a:stretch>
        </p:blipFill>
        <p:spPr>
          <a:xfrm rot="11889177">
            <a:off x="4724340" y="3388200"/>
            <a:ext cx="772668" cy="1274081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8610" y="4733354"/>
            <a:ext cx="3573990" cy="105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938088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</a:t>
            </a:r>
            <a:r>
              <a:rPr lang="en-US" dirty="0" err="1" smtClean="0"/>
              <a:t>FortiExtender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5589048" cy="4676775"/>
          </a:xfrm>
        </p:spPr>
        <p:txBody>
          <a:bodyPr/>
          <a:lstStyle/>
          <a:p>
            <a:r>
              <a:rPr lang="en-US" dirty="0" smtClean="0"/>
              <a:t>Requires FortiOS 5.2</a:t>
            </a:r>
          </a:p>
          <a:p>
            <a:r>
              <a:rPr lang="en-US" dirty="0" smtClean="0"/>
              <a:t>Available on all FortiGate models</a:t>
            </a:r>
          </a:p>
          <a:p>
            <a:r>
              <a:rPr lang="en-US" dirty="0" smtClean="0"/>
              <a:t>Management and configuration</a:t>
            </a:r>
          </a:p>
          <a:p>
            <a:pPr lvl="1"/>
            <a:r>
              <a:rPr lang="en-US" dirty="0"/>
              <a:t>Modem Configuration </a:t>
            </a:r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Modem </a:t>
            </a:r>
            <a:r>
              <a:rPr lang="en-US" dirty="0"/>
              <a:t>Line </a:t>
            </a:r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Firmware </a:t>
            </a:r>
            <a:r>
              <a:rPr lang="en-US" dirty="0"/>
              <a:t>Upgrade</a:t>
            </a:r>
          </a:p>
          <a:p>
            <a:r>
              <a:rPr lang="en-US" dirty="0" smtClean="0"/>
              <a:t>Monitoring</a:t>
            </a:r>
          </a:p>
          <a:p>
            <a:pPr lvl="1"/>
            <a:r>
              <a:rPr lang="en-US" dirty="0"/>
              <a:t>Extender Detection, Modem </a:t>
            </a:r>
            <a:r>
              <a:rPr lang="en-US" dirty="0" smtClean="0"/>
              <a:t>Detection,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Service </a:t>
            </a:r>
            <a:r>
              <a:rPr lang="en-US" dirty="0" smtClean="0"/>
              <a:t>Status, Current/Monthly Data Usage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18872412">
            <a:off x="5302554" y="2014305"/>
            <a:ext cx="3407080" cy="34070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52215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</a:t>
            </a:r>
            <a:r>
              <a:rPr lang="en-US" dirty="0" err="1" smtClean="0"/>
              <a:t>FortiExtender</a:t>
            </a:r>
            <a:r>
              <a:rPr lang="en-US" dirty="0" smtClean="0"/>
              <a:t> Setup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3944331" cy="4676775"/>
          </a:xfrm>
        </p:spPr>
        <p:txBody>
          <a:bodyPr/>
          <a:lstStyle/>
          <a:p>
            <a:r>
              <a:rPr lang="en-US" dirty="0" smtClean="0"/>
              <a:t>Discovery – Auto or manual (for routed networks)</a:t>
            </a:r>
          </a:p>
          <a:p>
            <a:r>
              <a:rPr lang="en-US" dirty="0" smtClean="0"/>
              <a:t>Similar to adding a FortiAP</a:t>
            </a:r>
          </a:p>
          <a:p>
            <a:r>
              <a:rPr lang="en-US" dirty="0" smtClean="0"/>
              <a:t>Device Authorization</a:t>
            </a:r>
          </a:p>
          <a:p>
            <a:r>
              <a:rPr lang="en-US" dirty="0" smtClean="0"/>
              <a:t>Comprehensive Modem settings on GUI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t="12537" r="10224"/>
          <a:stretch>
            <a:fillRect/>
          </a:stretch>
        </p:blipFill>
        <p:spPr bwMode="auto">
          <a:xfrm>
            <a:off x="4514908" y="1310185"/>
            <a:ext cx="4451670" cy="487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97866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FortiExtender</a:t>
            </a:r>
            <a:r>
              <a:rPr lang="en-US" dirty="0"/>
              <a:t> </a:t>
            </a:r>
            <a:r>
              <a:rPr lang="en-US" dirty="0" smtClean="0"/>
              <a:t>Operation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509" y="1752363"/>
            <a:ext cx="7292947" cy="437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1 (Accent Bar) 6"/>
          <p:cNvSpPr/>
          <p:nvPr/>
        </p:nvSpPr>
        <p:spPr bwMode="auto">
          <a:xfrm>
            <a:off x="5119064" y="5702158"/>
            <a:ext cx="2137144" cy="786809"/>
          </a:xfrm>
          <a:prstGeom prst="accentCallout1">
            <a:avLst>
              <a:gd name="adj1" fmla="val 18750"/>
              <a:gd name="adj2" fmla="val -8333"/>
              <a:gd name="adj3" fmla="val -24114"/>
              <a:gd name="adj4" fmla="val -57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Diagnostic Tools</a:t>
            </a:r>
          </a:p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Ping, AT Commands</a:t>
            </a:r>
            <a:endParaRPr lang="en-US" sz="1600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8" name="Line Callout 1 (Accent Bar) 7"/>
          <p:cNvSpPr/>
          <p:nvPr/>
        </p:nvSpPr>
        <p:spPr bwMode="auto">
          <a:xfrm>
            <a:off x="2479928" y="2062431"/>
            <a:ext cx="2137144" cy="509936"/>
          </a:xfrm>
          <a:prstGeom prst="accentCallout1">
            <a:avLst>
              <a:gd name="adj1" fmla="val 105456"/>
              <a:gd name="adj2" fmla="val 102234"/>
              <a:gd name="adj3" fmla="val 170922"/>
              <a:gd name="adj4" fmla="val 12023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600" dirty="0" smtClean="0">
                <a:solidFill>
                  <a:sysClr val="windowText" lastClr="000000"/>
                </a:solidFill>
                <a:latin typeface="Arial" charset="0"/>
              </a:rPr>
              <a:t>Primary and secondary modems</a:t>
            </a:r>
            <a:endParaRPr lang="en-US" sz="1600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9" name="Line Callout 1 (Accent Bar) 8"/>
          <p:cNvSpPr/>
          <p:nvPr/>
        </p:nvSpPr>
        <p:spPr bwMode="auto">
          <a:xfrm>
            <a:off x="130934" y="5308520"/>
            <a:ext cx="2137144" cy="786809"/>
          </a:xfrm>
          <a:prstGeom prst="accentCallout1">
            <a:avLst>
              <a:gd name="adj1" fmla="val 97366"/>
              <a:gd name="adj2" fmla="val 99052"/>
              <a:gd name="adj3" fmla="val 6881"/>
              <a:gd name="adj4" fmla="val 10686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charset="0"/>
              </a:rPr>
              <a:t>Daily/Monthly Usage Monitoring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r="35775"/>
          <a:stretch>
            <a:fillRect/>
          </a:stretch>
        </p:blipFill>
        <p:spPr bwMode="auto">
          <a:xfrm>
            <a:off x="2556294" y="1304720"/>
            <a:ext cx="6163529" cy="4546580"/>
          </a:xfrm>
          <a:prstGeom prst="rect">
            <a:avLst/>
          </a:prstGeom>
          <a:noFill/>
          <a:ln w="762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Line Callout 1 (Accent Bar) 10"/>
          <p:cNvSpPr/>
          <p:nvPr/>
        </p:nvSpPr>
        <p:spPr bwMode="auto">
          <a:xfrm>
            <a:off x="266083" y="3261183"/>
            <a:ext cx="2137144" cy="786809"/>
          </a:xfrm>
          <a:prstGeom prst="accentCallout1">
            <a:avLst>
              <a:gd name="adj1" fmla="val 97366"/>
              <a:gd name="adj2" fmla="val 99052"/>
              <a:gd name="adj3" fmla="val 129676"/>
              <a:gd name="adj4" fmla="val 15570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charset="0"/>
              </a:rPr>
              <a:t>Signal Strength Monitoring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553199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FortiExtender-100B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20300" y="1411223"/>
            <a:ext cx="4366500" cy="453502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Qualified Modem &amp; Antennas </a:t>
            </a:r>
            <a:r>
              <a:rPr lang="en-US" b="1" dirty="0">
                <a:solidFill>
                  <a:srgbClr val="C00000"/>
                </a:solidFill>
              </a:rPr>
              <a:t>Supplied by </a:t>
            </a:r>
            <a:r>
              <a:rPr lang="en-US" b="1" dirty="0" smtClean="0">
                <a:solidFill>
                  <a:srgbClr val="C00000"/>
                </a:solidFill>
              </a:rPr>
              <a:t>Customer</a:t>
            </a:r>
            <a:endParaRPr lang="en-US" b="1" dirty="0">
              <a:solidFill>
                <a:srgbClr val="C00000"/>
              </a:solidFill>
            </a:endParaRPr>
          </a:p>
          <a:p>
            <a:pPr marL="285750" indent="-285750"/>
            <a:r>
              <a:rPr lang="en-US" dirty="0" smtClean="0"/>
              <a:t>IP55 </a:t>
            </a:r>
            <a:r>
              <a:rPr lang="en-US" dirty="0"/>
              <a:t>r</a:t>
            </a:r>
            <a:r>
              <a:rPr lang="en-US" dirty="0" smtClean="0"/>
              <a:t>ated enclosure</a:t>
            </a:r>
          </a:p>
          <a:p>
            <a:pPr marL="285750" indent="-285750"/>
            <a:r>
              <a:rPr lang="en-US" dirty="0" smtClean="0"/>
              <a:t>Ruggedized for use in outdoor and harsh environments</a:t>
            </a:r>
            <a:endParaRPr lang="en-US" dirty="0"/>
          </a:p>
          <a:p>
            <a:pPr marL="285750" indent="-285750"/>
            <a:r>
              <a:rPr lang="en-US" dirty="0" err="1"/>
              <a:t>PoE</a:t>
            </a:r>
            <a:r>
              <a:rPr lang="en-US" dirty="0"/>
              <a:t> </a:t>
            </a:r>
            <a:r>
              <a:rPr lang="en-US" dirty="0" smtClean="0"/>
              <a:t>powered (injector included)</a:t>
            </a:r>
            <a:endParaRPr lang="en-US" dirty="0"/>
          </a:p>
          <a:p>
            <a:pPr marL="285750" indent="-285750"/>
            <a:r>
              <a:rPr lang="en-US" dirty="0" smtClean="0"/>
              <a:t>USB modem and antenna to be supplied by user</a:t>
            </a:r>
            <a:endParaRPr lang="en-US" dirty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696200" y="4648200"/>
            <a:ext cx="1092592" cy="1005945"/>
            <a:chOff x="7899008" y="5105399"/>
            <a:chExt cx="1092592" cy="1005945"/>
          </a:xfrm>
        </p:grpSpPr>
        <p:grpSp>
          <p:nvGrpSpPr>
            <p:cNvPr id="7" name="Group 6"/>
            <p:cNvGrpSpPr/>
            <p:nvPr/>
          </p:nvGrpSpPr>
          <p:grpSpPr>
            <a:xfrm>
              <a:off x="7899008" y="5105399"/>
              <a:ext cx="1092592" cy="1005945"/>
              <a:chOff x="7467600" y="4800600"/>
              <a:chExt cx="1295400" cy="1219200"/>
            </a:xfrm>
          </p:grpSpPr>
          <p:sp>
            <p:nvSpPr>
              <p:cNvPr id="9" name="Oval 8"/>
              <p:cNvSpPr/>
              <p:nvPr/>
            </p:nvSpPr>
            <p:spPr bwMode="auto">
              <a:xfrm>
                <a:off x="7543800" y="4876800"/>
                <a:ext cx="1143000" cy="1066800"/>
              </a:xfrm>
              <a:prstGeom prst="ellipse">
                <a:avLst/>
              </a:prstGeom>
              <a:solidFill>
                <a:srgbClr val="C00000">
                  <a:alpha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2700" dir="2700000" algn="tl" rotWithShape="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90000"/>
                  <a:buFont typeface="Wingdings" charset="2"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 bwMode="auto">
              <a:xfrm>
                <a:off x="7467600" y="4800600"/>
                <a:ext cx="1295400" cy="1219200"/>
              </a:xfrm>
              <a:prstGeom prst="ellipse">
                <a:avLst/>
              </a:prstGeom>
              <a:noFill/>
              <a:ln w="57150" cap="flat" cmpd="sng" algn="ctr">
                <a:solidFill>
                  <a:schemeClr val="accent4">
                    <a:alpha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2700" dir="2700000" algn="tl" rotWithShape="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90000"/>
                  <a:buFont typeface="Wingdings" charset="2"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997518" y="5364240"/>
              <a:ext cx="8997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chemeClr val="bg1">
                      <a:lumMod val="85000"/>
                    </a:schemeClr>
                  </a:solidFill>
                  <a:latin typeface="Helvetica"/>
                  <a:cs typeface="Helvetica"/>
                </a:rPr>
                <a:t>Now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 t="8333" b="22222"/>
          <a:stretch>
            <a:fillRect/>
          </a:stretch>
        </p:blipFill>
        <p:spPr bwMode="auto">
          <a:xfrm>
            <a:off x="0" y="1403956"/>
            <a:ext cx="4182488" cy="217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Group 10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8876185"/>
              </p:ext>
            </p:extLst>
          </p:nvPr>
        </p:nvGraphicFramePr>
        <p:xfrm>
          <a:off x="75985" y="4174023"/>
          <a:ext cx="4146619" cy="149350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1049201"/>
                <a:gridCol w="1548709"/>
                <a:gridCol w="1548709"/>
              </a:tblGrid>
              <a:tr h="25504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ISP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Modem</a:t>
                      </a:r>
                      <a:endParaRPr lang="en-US" sz="14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Brand</a:t>
                      </a:r>
                      <a:endParaRPr lang="en-US" sz="1400" dirty="0"/>
                    </a:p>
                  </a:txBody>
                  <a:tcPr horzOverflow="overflow"/>
                </a:tc>
              </a:tr>
              <a:tr h="2852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AT&amp;T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>
                    <a:solidFill>
                      <a:srgbClr val="465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AC340</a:t>
                      </a:r>
                      <a:endParaRPr kumimoji="0" lang="fr-FR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Netgear (Sierra)</a:t>
                      </a:r>
                    </a:p>
                  </a:txBody>
                  <a:tcPr horzOverflow="overflow"/>
                </a:tc>
              </a:tr>
              <a:tr h="33303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AT&amp;T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>
                    <a:solidFill>
                      <a:srgbClr val="465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AC341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1313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Netgear (Sierra)</a:t>
                      </a:r>
                    </a:p>
                  </a:txBody>
                  <a:tcPr horzOverflow="overflow"/>
                </a:tc>
              </a:tr>
              <a:tr h="2852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Verizon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>
                    <a:solidFill>
                      <a:srgbClr val="465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1313"/>
                          </a:solidFill>
                          <a:effectLst/>
                          <a:latin typeface="HelveticaNeue Condensed" pitchFamily="34" charset="0"/>
                        </a:rPr>
                        <a:t>USB551L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1313"/>
                          </a:solidFill>
                          <a:effectLst/>
                          <a:latin typeface="HelveticaNeue Condensed" pitchFamily="34" charset="0"/>
                        </a:rPr>
                        <a:t>Novatel </a:t>
                      </a:r>
                    </a:p>
                  </a:txBody>
                  <a:tcPr horzOverflow="overflow"/>
                </a:tc>
              </a:tr>
              <a:tr h="2852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Sprint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Neue Condensed" pitchFamily="34" charset="0"/>
                      </a:endParaRPr>
                    </a:p>
                  </a:txBody>
                  <a:tcPr horzOverflow="overflow">
                    <a:solidFill>
                      <a:srgbClr val="465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AC341U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latin typeface="HelveticaNeue Condensed" pitchFamily="34" charset="0"/>
                        </a:rPr>
                        <a:t>Netgear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latin typeface="HelveticaNeue Condensed" pitchFamily="34" charset="0"/>
                        </a:rPr>
                        <a:t> (Sierra)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3853724"/>
            <a:ext cx="3755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Initial Modem Support: </a:t>
            </a:r>
          </a:p>
        </p:txBody>
      </p:sp>
    </p:spTree>
    <p:extLst>
      <p:ext uri="{BB962C8B-B14F-4D97-AF65-F5344CB8AC3E}">
        <p14:creationId xmlns="" xmlns:p14="http://schemas.microsoft.com/office/powerpoint/2010/main" val="37909519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Fortinet Advantage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Single </a:t>
            </a:r>
            <a:r>
              <a:rPr lang="en-US" b="1" dirty="0" smtClean="0">
                <a:solidFill>
                  <a:srgbClr val="C00000"/>
                </a:solidFill>
              </a:rPr>
              <a:t>pane of glass management </a:t>
            </a:r>
            <a:r>
              <a:rPr lang="en-US" b="1" dirty="0">
                <a:solidFill>
                  <a:srgbClr val="C00000"/>
                </a:solidFill>
              </a:rPr>
              <a:t>for </a:t>
            </a:r>
            <a:r>
              <a:rPr lang="en-US" b="1" dirty="0" smtClean="0">
                <a:solidFill>
                  <a:srgbClr val="C00000"/>
                </a:solidFill>
              </a:rPr>
              <a:t>your infrastructure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dirty="0" smtClean="0"/>
              <a:t>Simplifies deployment and reduces TCO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Remote monitoring of devices</a:t>
            </a:r>
          </a:p>
          <a:p>
            <a:r>
              <a:rPr lang="en-US" dirty="0"/>
              <a:t>No need to purchase cloud based subscription to check </a:t>
            </a:r>
            <a:r>
              <a:rPr lang="en-US" dirty="0" smtClean="0"/>
              <a:t>status</a:t>
            </a:r>
          </a:p>
          <a:p>
            <a:pPr marL="0" indent="0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Automatic discovery and software </a:t>
            </a:r>
            <a:r>
              <a:rPr lang="en-US" b="1" dirty="0" smtClean="0">
                <a:solidFill>
                  <a:srgbClr val="C00000"/>
                </a:solidFill>
              </a:rPr>
              <a:t>upgrade</a:t>
            </a:r>
          </a:p>
          <a:p>
            <a:r>
              <a:rPr lang="en-US" dirty="0" smtClean="0"/>
              <a:t>Easy to deploy and manage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20303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TNT-2013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FTNT-2013_PPT_Template-add.potx</Template>
  <TotalTime>21745</TotalTime>
  <Words>453</Words>
  <Application>Microsoft Office PowerPoint</Application>
  <PresentationFormat>On-screen Show (4:3)</PresentationFormat>
  <Paragraphs>99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FTNT-2013_PPT_Template-add</vt:lpstr>
      <vt:lpstr>FortiExtender</vt:lpstr>
      <vt:lpstr>Background</vt:lpstr>
      <vt:lpstr>FortiExtender Solution</vt:lpstr>
      <vt:lpstr>Connectivity</vt:lpstr>
      <vt:lpstr>FortiOS FortiExtender Overview</vt:lpstr>
      <vt:lpstr>FortiOS FortiExtender Setup</vt:lpstr>
      <vt:lpstr>FortiExtender Operation</vt:lpstr>
      <vt:lpstr>FortiExtender-100B</vt:lpstr>
      <vt:lpstr>The Fortinet Advantage</vt:lpstr>
      <vt:lpstr>FAQs</vt:lpstr>
      <vt:lpstr>FAQs</vt:lpstr>
      <vt:lpstr>Slide 12</vt:lpstr>
    </vt:vector>
  </TitlesOfParts>
  <Company>Fortinet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mdevincentis</cp:lastModifiedBy>
  <cp:revision>1445</cp:revision>
  <cp:lastPrinted>2009-05-09T00:21:53Z</cp:lastPrinted>
  <dcterms:created xsi:type="dcterms:W3CDTF">2012-01-26T23:40:20Z</dcterms:created>
  <dcterms:modified xsi:type="dcterms:W3CDTF">2014-01-22T18:01:22Z</dcterms:modified>
</cp:coreProperties>
</file>